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47" r:id="rId1"/>
  </p:sldMasterIdLst>
  <p:notesMasterIdLst>
    <p:notesMasterId r:id="rId50"/>
  </p:notesMasterIdLst>
  <p:handoutMasterIdLst>
    <p:handoutMasterId r:id="rId51"/>
  </p:handoutMasterIdLst>
  <p:sldIdLst>
    <p:sldId id="539" r:id="rId2"/>
    <p:sldId id="463" r:id="rId3"/>
    <p:sldId id="464" r:id="rId4"/>
    <p:sldId id="465" r:id="rId5"/>
    <p:sldId id="466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p 15 Planning Public Speaking" id="{F970D1D4-B2C7-473C-8ED6-4AFA044E5D13}">
          <p14:sldIdLst>
            <p14:sldId id="539"/>
            <p14:sldId id="463"/>
            <p14:sldId id="464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Chp 16 Researching and Developing Support for Public Speeches" id="{F1F1BF14-6C2A-469C-A831-0657DB72BA19}">
          <p14:sldIdLst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Chp 17 Organizing and Presenting Public Speeches" id="{7518A65E-5A7B-4123-A4E5-B47D98527684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005A"/>
    <a:srgbClr val="000090"/>
    <a:srgbClr val="00544C"/>
    <a:srgbClr val="412A94"/>
    <a:srgbClr val="6E0043"/>
    <a:srgbClr val="FF66FF"/>
    <a:srgbClr val="EFD28B"/>
    <a:srgbClr val="F7F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1" autoAdjust="0"/>
    <p:restoredTop sz="93821" autoAdjust="0"/>
  </p:normalViewPr>
  <p:slideViewPr>
    <p:cSldViewPr>
      <p:cViewPr>
        <p:scale>
          <a:sx n="116" d="100"/>
          <a:sy n="116" d="100"/>
        </p:scale>
        <p:origin x="-1482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19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403975" y="8743950"/>
            <a:ext cx="3905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fld id="{10BCD8FD-E998-4C3F-B847-BE330A9877D5}" type="slidenum">
              <a:rPr lang="en-US" altLang="en-US" sz="1400" b="0" smtClean="0"/>
              <a:pPr algn="r">
                <a:defRPr/>
              </a:pPr>
              <a:t>‹#›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4005899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6403975" y="8743950"/>
            <a:ext cx="3905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fld id="{F02C0224-1AA6-4ABE-B8E6-3C7B44ACFB97}" type="slidenum">
              <a:rPr lang="en-US" altLang="en-US" sz="1400" b="0" smtClean="0"/>
              <a:pPr algn="r">
                <a:defRPr/>
              </a:pPr>
              <a:t>‹#›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11938717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E92D5-BAD8-4DFC-99F9-B77FB9DBCB2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5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CA6136-A52E-43F6-B3E7-C871BC3CF79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04A1D4CC-1ADC-4339-A316-A1FE09C77F52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5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8A24813E-D607-4525-913A-BC25D004DB6B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9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A002DF47-3A66-49AB-8BED-18BBB34D0453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81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27013"/>
            <a:ext cx="8385175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63525" y="1758950"/>
            <a:ext cx="4065588" cy="509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1513" y="1758950"/>
            <a:ext cx="4065587" cy="509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625" y="6242050"/>
            <a:ext cx="178276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57425" y="6248400"/>
            <a:ext cx="3455988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2018 Cengage Learning.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1755775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13FB1-0037-4D4D-8730-380D89AFC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39AE9836-8978-48C5-8F13-C7BA7385F229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937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3F0E19AE-74D4-4EE0-94E6-8324C41EEA78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4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C398E235-4D41-403D-AD2B-8C7BFBEFD2C1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8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48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9A3505F4-6541-484D-BA45-74D2663C6827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10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3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6D9B648D-9010-4512-A088-46C78B497C21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6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7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94EDC764-BC60-4603-B391-CA97966F7339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5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9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BEBE0D21-E652-45D2-BC04-9B16AEFA8FC6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8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7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altLang="en-US"/>
              <a:t>2-</a:t>
            </a:r>
            <a:fld id="{130FB4C3-460B-4960-ABAD-6E3C4E11718C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8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9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C5CCD-E222-42BC-9586-86E2E3257161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CA" altLang="en-US"/>
              <a:t>2-</a:t>
            </a:r>
            <a:fld id="{842DF88D-8B9B-4380-9DC1-11780B0825F9}" type="slidenum">
              <a:rPr lang="en-CA" altLang="en-US" smtClean="0"/>
              <a:pPr>
                <a:defRPr/>
              </a:pPr>
              <a:t>‹#›</a:t>
            </a:fld>
            <a:endParaRPr lang="en-CA" altLang="en-US"/>
          </a:p>
        </p:txBody>
      </p:sp>
      <p:sp>
        <p:nvSpPr>
          <p:cNvPr id="7" name="Text Box 27"/>
          <p:cNvSpPr txBox="1">
            <a:spLocks noChangeArrowheads="1"/>
          </p:cNvSpPr>
          <p:nvPr userDrawn="1"/>
        </p:nvSpPr>
        <p:spPr bwMode="auto">
          <a:xfrm>
            <a:off x="685800" y="6423025"/>
            <a:ext cx="2952750" cy="2619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100" b="0" dirty="0">
                <a:cs typeface="Times New Roman" panose="02020603050405020304" pitchFamily="18" charset="0"/>
              </a:rPr>
              <a:t>Copyright © 2017 by Nelson Education Ltd. </a:t>
            </a:r>
            <a:endParaRPr lang="en-CA" altLang="en-US" sz="11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3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map.ihmc.us/" TargetMode="External"/><Relationship Id="rId2" Type="http://schemas.openxmlformats.org/officeDocument/2006/relationships/hyperlink" Target="http://guides.lib.odu.edu/ideagenerator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ezinearticles.com/?Myths-and-Facts-About-Public-Speaking&amp;id=4354400" TargetMode="External"/><Relationship Id="rId4" Type="http://schemas.openxmlformats.org/officeDocument/2006/relationships/hyperlink" Target="http://people-press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astmasters.org/" TargetMode="External"/><Relationship Id="rId2" Type="http://schemas.openxmlformats.org/officeDocument/2006/relationships/hyperlink" Target="http://www.laughter.com/speakers/speechhumor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americanrhetoric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constitution.net/dream.html" TargetMode="External"/><Relationship Id="rId2" Type="http://schemas.openxmlformats.org/officeDocument/2006/relationships/hyperlink" Target="http://www.umuc.edu/library/libhow/websiteevaluation_tutorial.cfm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actden.com/pp/" TargetMode="External"/><Relationship Id="rId4" Type="http://schemas.openxmlformats.org/officeDocument/2006/relationships/hyperlink" Target="http://guides.dml.georgetown.edu/c.php?g=288653&amp;p=1924936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awaii.edu/mauispeech/html/visual_aids.html" TargetMode="External"/><Relationship Id="rId3" Type="http://schemas.openxmlformats.org/officeDocument/2006/relationships/hyperlink" Target="http://www.census.gov/" TargetMode="External"/><Relationship Id="rId7" Type="http://schemas.openxmlformats.org/officeDocument/2006/relationships/hyperlink" Target="http://www.newspapers.com/?xid=106&amp;gclid=CNLAkPaD1rgCFQSk4AodynUAGg" TargetMode="External"/><Relationship Id="rId2" Type="http://schemas.openxmlformats.org/officeDocument/2006/relationships/hyperlink" Target="http://quotations.abou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encyclopedia.com/" TargetMode="External"/><Relationship Id="rId5" Type="http://schemas.openxmlformats.org/officeDocument/2006/relationships/hyperlink" Target="http://www.gallup.com/" TargetMode="External"/><Relationship Id="rId4" Type="http://schemas.openxmlformats.org/officeDocument/2006/relationships/hyperlink" Target="https://fedstats.sites.usa.gov/" TargetMode="External"/><Relationship Id="rId9" Type="http://schemas.openxmlformats.org/officeDocument/2006/relationships/hyperlink" Target="http://totalcommunicato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esearchguide.com/3tips.html" TargetMode="External"/><Relationship Id="rId2" Type="http://schemas.openxmlformats.org/officeDocument/2006/relationships/hyperlink" Target="https://sajidocean.wordpress.com/category/how-to-conquer-public-speaking-fear-by-morton-c-orman/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ericanrhetoric.com/" TargetMode="External"/><Relationship Id="rId2" Type="http://schemas.openxmlformats.org/officeDocument/2006/relationships/hyperlink" Target="http://www.toastmasters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ecgcoaching.com/speakpreviews/index.php" TargetMode="External"/><Relationship Id="rId4" Type="http://schemas.openxmlformats.org/officeDocument/2006/relationships/hyperlink" Target="http://speaking-tip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9672" y="4869160"/>
            <a:ext cx="6002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412A94"/>
                </a:solidFill>
              </a:rPr>
              <a:t>Planning Public Speaking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8488" y="227687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Chapter 15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FF00"/>
              </a:buClr>
              <a:buSzPct val="75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75000"/>
              <a:buFont typeface="Monotype Sorts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5008"/>
              </a:buClr>
              <a:buSzPct val="65000"/>
              <a:buFont typeface="Monotype Sorts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901F3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CA" altLang="en-US" sz="1100" dirty="0">
                <a:latin typeface="+mn-lt"/>
              </a:rPr>
              <a:t>195-208</a:t>
            </a:r>
          </a:p>
        </p:txBody>
      </p:sp>
      <p:pic>
        <p:nvPicPr>
          <p:cNvPr id="10" name="Picture 9" descr="how-to-get-over-your-fear-of-public-speaking-68403170-1024x6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224136"/>
            <a:ext cx="4824175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8358" y="1628800"/>
            <a:ext cx="7766050" cy="2947144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Identifies general features common to a group of listeners</a:t>
            </a:r>
          </a:p>
          <a:p>
            <a:pPr lvl="3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Demographic data is used for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Adaptation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Making connections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Guarding against stereotypes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Making inferences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Determining what and whom listeners may find credible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Demographic Audience Analysis</a:t>
            </a:r>
          </a:p>
        </p:txBody>
      </p:sp>
    </p:spTree>
    <p:extLst>
      <p:ext uri="{BB962C8B-B14F-4D97-AF65-F5344CB8AC3E}">
        <p14:creationId xmlns:p14="http://schemas.microsoft.com/office/powerpoint/2010/main" val="426381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Discover what listeners already know and believe about a topic, speaker, and occasion</a:t>
            </a:r>
          </a:p>
          <a:p>
            <a:pPr>
              <a:spcBef>
                <a:spcPts val="1200"/>
              </a:spcBef>
              <a:spcAft>
                <a:spcPct val="30000"/>
              </a:spcAft>
            </a:pPr>
            <a:r>
              <a:rPr lang="en-US" dirty="0"/>
              <a:t>Listeners’ orientation toward</a:t>
            </a:r>
          </a:p>
          <a:p>
            <a:pPr lvl="1"/>
            <a:r>
              <a:rPr lang="en-US" dirty="0"/>
              <a:t>Topic</a:t>
            </a:r>
          </a:p>
          <a:p>
            <a:pPr lvl="1"/>
            <a:r>
              <a:rPr lang="en-US" dirty="0"/>
              <a:t>Speaker</a:t>
            </a:r>
          </a:p>
          <a:p>
            <a:pPr lvl="1"/>
            <a:r>
              <a:rPr lang="en-US" dirty="0"/>
              <a:t>Speaking occasion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Situational Audience Analysis</a:t>
            </a:r>
          </a:p>
        </p:txBody>
      </p:sp>
    </p:spTree>
    <p:extLst>
      <p:ext uri="{BB962C8B-B14F-4D97-AF65-F5344CB8AC3E}">
        <p14:creationId xmlns:p14="http://schemas.microsoft.com/office/powerpoint/2010/main" val="3773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2304" y="2407022"/>
            <a:ext cx="7064032" cy="267816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Broad online search engines can provide general information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Evaluate information from online sources critically</a:t>
            </a:r>
          </a:p>
          <a:p>
            <a:pPr lvl="1"/>
            <a:r>
              <a:rPr lang="en-US" dirty="0">
                <a:effectLst/>
              </a:rPr>
              <a:t>Is website signed?</a:t>
            </a:r>
          </a:p>
          <a:p>
            <a:pPr lvl="1"/>
            <a:r>
              <a:rPr lang="en-US" dirty="0">
                <a:effectLst/>
              </a:rPr>
              <a:t>Is author qualified?</a:t>
            </a:r>
          </a:p>
          <a:p>
            <a:pPr lvl="1"/>
            <a:r>
              <a:rPr lang="en-US" dirty="0">
                <a:effectLst/>
              </a:rPr>
              <a:t>Is information current?</a:t>
            </a:r>
          </a:p>
          <a:p>
            <a:pPr lvl="1"/>
            <a:r>
              <a:rPr lang="en-US" dirty="0">
                <a:effectLst/>
              </a:rPr>
              <a:t>Is information trustworthy?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1359024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Digital Media and Planning Public Speaking</a:t>
            </a:r>
          </a:p>
        </p:txBody>
      </p:sp>
    </p:spTree>
    <p:extLst>
      <p:ext uri="{BB962C8B-B14F-4D97-AF65-F5344CB8AC3E}">
        <p14:creationId xmlns:p14="http://schemas.microsoft.com/office/powerpoint/2010/main" val="404314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3403575"/>
          </a:xfrm>
          <a:noFill/>
        </p:spPr>
        <p:txBody>
          <a:bodyPr/>
          <a:lstStyle/>
          <a:p>
            <a:r>
              <a:rPr lang="en-US" dirty="0">
                <a:solidFill>
                  <a:srgbClr val="AFCFB1"/>
                </a:solidFill>
              </a:rPr>
              <a:t>12.1:</a:t>
            </a:r>
            <a:r>
              <a:rPr lang="en-US" dirty="0"/>
              <a:t>  </a:t>
            </a:r>
            <a:r>
              <a:rPr lang="en-US" dirty="0">
                <a:hlinkClick r:id="rId2"/>
              </a:rPr>
              <a:t>Idea Generator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Old Dominion University</a:t>
            </a:r>
          </a:p>
          <a:p>
            <a:r>
              <a:rPr lang="en-US" dirty="0">
                <a:solidFill>
                  <a:srgbClr val="AFCFB1"/>
                </a:solidFill>
              </a:rPr>
              <a:t>12.2: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Cmap Tools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This site features a software program that helps you prepare concept maps so you can map your ideas. </a:t>
            </a:r>
          </a:p>
          <a:p>
            <a:r>
              <a:rPr lang="en-US" dirty="0">
                <a:solidFill>
                  <a:srgbClr val="AFCFB1"/>
                </a:solidFill>
              </a:rPr>
              <a:t>12.3: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The People &amp; the Press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Sponsored by the Pew Charitable Trusts</a:t>
            </a:r>
          </a:p>
          <a:p>
            <a:r>
              <a:rPr lang="en-US" dirty="0">
                <a:solidFill>
                  <a:srgbClr val="AFCFB1"/>
                </a:solidFill>
              </a:rPr>
              <a:t>12.4:</a:t>
            </a:r>
            <a:r>
              <a:rPr lang="en-US" dirty="0"/>
              <a:t>  </a:t>
            </a:r>
            <a:r>
              <a:rPr lang="en-US" dirty="0">
                <a:hlinkClick r:id="rId5"/>
              </a:rPr>
              <a:t>Myths About Public Speaking</a:t>
            </a:r>
            <a:endParaRPr lang="en-US" dirty="0"/>
          </a:p>
          <a:p>
            <a:pPr lvl="2"/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Textbook </a:t>
            </a:r>
            <a:r>
              <a:rPr lang="en-US" sz="4400" dirty="0" err="1"/>
              <a:t>WebLinks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114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>
                <a:hlinkClick r:id="rId2"/>
              </a:rPr>
              <a:t>Using Humor in Presentations</a:t>
            </a:r>
            <a:endParaRPr lang="en-US" dirty="0"/>
          </a:p>
          <a:p>
            <a:r>
              <a:rPr lang="en-US" dirty="0">
                <a:hlinkClick r:id="rId3"/>
              </a:rPr>
              <a:t>Toastmasters International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Includes free resources and listings of Toastmasters clubs in your area</a:t>
            </a:r>
          </a:p>
          <a:p>
            <a:r>
              <a:rPr lang="en-US" dirty="0">
                <a:hlinkClick r:id="rId4"/>
              </a:rPr>
              <a:t>American Rhetoric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Includes full text, audio, and video files of the top 100 speeches in the twentieth century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337861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539552" y="4242991"/>
            <a:ext cx="7790829" cy="2354361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4400" b="1" dirty="0">
                <a:solidFill>
                  <a:srgbClr val="000090"/>
                </a:solidFill>
              </a:rPr>
              <a:t>Researching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4400" b="1" dirty="0">
                <a:solidFill>
                  <a:srgbClr val="000090"/>
                </a:solidFill>
              </a:rPr>
              <a:t>and Developing Support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4400" b="1" dirty="0">
                <a:solidFill>
                  <a:srgbClr val="000090"/>
                </a:solidFill>
              </a:rPr>
              <a:t>for Public Speeches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7544" y="213285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Chapter 16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FF00"/>
              </a:buClr>
              <a:buSzPct val="75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75000"/>
              <a:buFont typeface="Monotype Sorts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5008"/>
              </a:buClr>
              <a:buSzPct val="65000"/>
              <a:buFont typeface="Monotype Sorts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901F3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CA" altLang="en-US" sz="1100" dirty="0">
                <a:latin typeface="+mn-lt"/>
              </a:rPr>
              <a:t>209-225</a:t>
            </a:r>
          </a:p>
        </p:txBody>
      </p:sp>
      <p:pic>
        <p:nvPicPr>
          <p:cNvPr id="3" name="Picture 2" descr="iStock_000047433670_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864096"/>
            <a:ext cx="4599203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862" y="1916832"/>
            <a:ext cx="3593090" cy="2720131"/>
          </a:xfrm>
          <a:noFill/>
        </p:spPr>
        <p:txBody>
          <a:bodyPr/>
          <a:lstStyle/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dirty="0"/>
              <a:t>Online research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dirty="0"/>
              <a:t>Search engines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dirty="0"/>
              <a:t>Verifying sources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ct val="30000"/>
              </a:spcAft>
            </a:pPr>
            <a:r>
              <a:rPr lang="en-US" dirty="0"/>
              <a:t>Library research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dirty="0"/>
              <a:t>Databases and search engines</a:t>
            </a:r>
            <a:endParaRPr lang="en-US" i="1" dirty="0"/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dirty="0"/>
              <a:t>Reference works</a:t>
            </a:r>
          </a:p>
        </p:txBody>
      </p:sp>
      <p:pic>
        <p:nvPicPr>
          <p:cNvPr id="4" name="Picture 3" descr="A woman works in a laboratory holding a container while looking through research documents." title="Conducting Rese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54" y="1953720"/>
            <a:ext cx="3660039" cy="3347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532984" y="3661792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Yuri Arcurs/Dreamstime.com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Conducting Research</a:t>
            </a:r>
          </a:p>
        </p:txBody>
      </p:sp>
    </p:spTree>
    <p:extLst>
      <p:ext uri="{BB962C8B-B14F-4D97-AF65-F5344CB8AC3E}">
        <p14:creationId xmlns:p14="http://schemas.microsoft.com/office/powerpoint/2010/main" val="161656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5740" y="1681609"/>
            <a:ext cx="7886700" cy="1819399"/>
          </a:xfrm>
          <a:noFill/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dirty="0"/>
              <a:t>Interviews allow you to</a:t>
            </a:r>
            <a:r>
              <a:rPr lang="mr-IN" dirty="0"/>
              <a:t>…</a:t>
            </a:r>
            <a:endParaRPr lang="en-US" dirty="0"/>
          </a:p>
          <a:p>
            <a:pPr lvl="1">
              <a:spcAft>
                <a:spcPct val="20000"/>
              </a:spcAft>
            </a:pPr>
            <a:r>
              <a:rPr lang="en-US" dirty="0"/>
              <a:t>Gather information</a:t>
            </a:r>
          </a:p>
          <a:p>
            <a:pPr lvl="1">
              <a:spcAft>
                <a:spcPct val="20000"/>
              </a:spcAft>
            </a:pPr>
            <a:r>
              <a:rPr lang="en-US" dirty="0"/>
              <a:t>Check accuracy</a:t>
            </a:r>
          </a:p>
          <a:p>
            <a:pPr lvl="1">
              <a:spcAft>
                <a:spcPct val="20000"/>
              </a:spcAft>
            </a:pPr>
            <a:r>
              <a:rPr lang="en-US" dirty="0"/>
              <a:t>Understand others’ perspectives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Interviews</a:t>
            </a:r>
          </a:p>
        </p:txBody>
      </p:sp>
    </p:spTree>
    <p:extLst>
      <p:ext uri="{BB962C8B-B14F-4D97-AF65-F5344CB8AC3E}">
        <p14:creationId xmlns:p14="http://schemas.microsoft.com/office/powerpoint/2010/main" val="288611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2755503"/>
          </a:xfrm>
          <a:noFill/>
        </p:spPr>
        <p:txBody>
          <a:bodyPr/>
          <a:lstStyle/>
          <a:p>
            <a:r>
              <a:rPr lang="en-US" dirty="0"/>
              <a:t>Useful in two situations</a:t>
            </a:r>
          </a:p>
          <a:p>
            <a:pPr lvl="1"/>
            <a:r>
              <a:rPr lang="en-US" dirty="0"/>
              <a:t>Lack of published research</a:t>
            </a:r>
          </a:p>
          <a:p>
            <a:pPr lvl="1"/>
            <a:r>
              <a:rPr lang="en-US" dirty="0"/>
              <a:t>To learn about your audience’s knowledge and attitudes regarding your topic</a:t>
            </a:r>
          </a:p>
          <a:p>
            <a:pPr lvl="1"/>
            <a:endParaRPr lang="en-US" sz="2400" dirty="0">
              <a:latin typeface="Verdana" pitchFamily="34" charset="0"/>
            </a:endParaRPr>
          </a:p>
          <a:p>
            <a:pPr marL="342900" lvl="3" indent="-342900"/>
            <a:r>
              <a:rPr lang="en-US" sz="2100" b="1" dirty="0">
                <a:ea typeface="+mn-ea"/>
                <a:cs typeface="+mn-cs"/>
              </a:rPr>
              <a:t>Follow guidelines to create survey </a:t>
            </a:r>
          </a:p>
          <a:p>
            <a:pPr lvl="1"/>
            <a:r>
              <a:rPr lang="en-US" dirty="0"/>
              <a:t>Review Table 13.1 (“Guidelines for Constructing Surveys”) in textbook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Surveys</a:t>
            </a:r>
          </a:p>
        </p:txBody>
      </p:sp>
    </p:spTree>
    <p:extLst>
      <p:ext uri="{BB962C8B-B14F-4D97-AF65-F5344CB8AC3E}">
        <p14:creationId xmlns:p14="http://schemas.microsoft.com/office/powerpoint/2010/main" val="84384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3187551"/>
          </a:xfrm>
          <a:noFill/>
        </p:spPr>
        <p:txBody>
          <a:bodyPr/>
          <a:lstStyle/>
          <a:p>
            <a:r>
              <a:rPr lang="en-US" dirty="0"/>
              <a:t>Evidence</a:t>
            </a:r>
          </a:p>
          <a:p>
            <a:pPr lvl="1"/>
            <a:r>
              <a:rPr lang="en-US" dirty="0"/>
              <a:t>Material used to support claims a speaker makes</a:t>
            </a:r>
          </a:p>
          <a:p>
            <a:endParaRPr lang="en-US" dirty="0"/>
          </a:p>
          <a:p>
            <a:r>
              <a:rPr lang="en-US" dirty="0"/>
              <a:t>Functions of evidence</a:t>
            </a:r>
          </a:p>
          <a:p>
            <a:pPr lvl="1"/>
            <a:r>
              <a:rPr lang="en-US" dirty="0"/>
              <a:t>Makes ideas more clear, compelling, and interesting</a:t>
            </a:r>
          </a:p>
          <a:p>
            <a:pPr lvl="1"/>
            <a:r>
              <a:rPr lang="en-US" dirty="0"/>
              <a:t>Fortifies a speaker’s opinions</a:t>
            </a:r>
          </a:p>
          <a:p>
            <a:pPr lvl="1"/>
            <a:r>
              <a:rPr lang="en-US" dirty="0"/>
              <a:t>Heightens a speaker’s credibility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Using Evidence to Support Ideas</a:t>
            </a:r>
          </a:p>
        </p:txBody>
      </p:sp>
    </p:spTree>
    <p:extLst>
      <p:ext uri="{BB962C8B-B14F-4D97-AF65-F5344CB8AC3E}">
        <p14:creationId xmlns:p14="http://schemas.microsoft.com/office/powerpoint/2010/main" val="220922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700808"/>
            <a:ext cx="7886700" cy="3115543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Consider others’ perspectives</a:t>
            </a:r>
          </a:p>
          <a:p>
            <a:pPr>
              <a:spcAft>
                <a:spcPct val="30000"/>
              </a:spcAft>
            </a:pPr>
            <a:r>
              <a:rPr lang="en-US" dirty="0"/>
              <a:t>Adapt to the situation </a:t>
            </a:r>
          </a:p>
          <a:p>
            <a:pPr>
              <a:spcAft>
                <a:spcPct val="30000"/>
              </a:spcAft>
            </a:pPr>
            <a:r>
              <a:rPr lang="en-US" dirty="0"/>
              <a:t>Express ideas clearly</a:t>
            </a:r>
          </a:p>
          <a:p>
            <a:pPr>
              <a:spcAft>
                <a:spcPct val="30000"/>
              </a:spcAft>
            </a:pPr>
            <a:r>
              <a:rPr lang="en-US" dirty="0"/>
              <a:t>Organize what we say</a:t>
            </a:r>
          </a:p>
          <a:p>
            <a:pPr>
              <a:spcAft>
                <a:spcPct val="30000"/>
              </a:spcAft>
            </a:pPr>
            <a:r>
              <a:rPr lang="en-US" dirty="0"/>
              <a:t>Explain and support our ideas</a:t>
            </a:r>
          </a:p>
          <a:p>
            <a:pPr>
              <a:spcAft>
                <a:spcPct val="30000"/>
              </a:spcAft>
            </a:pPr>
            <a:r>
              <a:rPr lang="en-US" dirty="0"/>
              <a:t>Present in an engaging manner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An Enlarged Conversation</a:t>
            </a:r>
          </a:p>
        </p:txBody>
      </p:sp>
    </p:spTree>
    <p:extLst>
      <p:ext uri="{BB962C8B-B14F-4D97-AF65-F5344CB8AC3E}">
        <p14:creationId xmlns:p14="http://schemas.microsoft.com/office/powerpoint/2010/main" val="403109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0038" y="1849438"/>
            <a:ext cx="7664450" cy="2082800"/>
          </a:xfrm>
          <a:noFill/>
        </p:spPr>
        <p:txBody>
          <a:bodyPr/>
          <a:lstStyle/>
          <a:p>
            <a:r>
              <a:rPr lang="en-US" dirty="0"/>
              <a:t>Numbers that summarize many individual cases or demonstrate relationships between phenomena </a:t>
            </a:r>
          </a:p>
        </p:txBody>
      </p:sp>
      <p:pic>
        <p:nvPicPr>
          <p:cNvPr id="422916" name="Picture 4" descr="Cartoon depicts an individual at a counter at the Statistics Store. The service person behind the counter says, “Would you like numbers to prove that welfare is good or a genocidal plague on the national soul?”" title="Cartoon of Statistics Sto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050" y="3074616"/>
            <a:ext cx="49530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5479967" y="412026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Cartoon by Signe Wilkinson. Reprinted by permission of Cartoonists &amp; Writers Syndicate/cartoonweb.com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2632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3187551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Limit the number used in a speech</a:t>
            </a:r>
          </a:p>
          <a:p>
            <a:pPr>
              <a:spcAft>
                <a:spcPct val="30000"/>
              </a:spcAft>
            </a:pPr>
            <a:r>
              <a:rPr lang="en-US" dirty="0"/>
              <a:t>Round off numbers</a:t>
            </a:r>
          </a:p>
          <a:p>
            <a:pPr>
              <a:spcAft>
                <a:spcPct val="30000"/>
              </a:spcAft>
            </a:pPr>
            <a:r>
              <a:rPr lang="en-US" dirty="0"/>
              <a:t>Use statistics that are timely</a:t>
            </a:r>
          </a:p>
          <a:p>
            <a:pPr>
              <a:spcAft>
                <a:spcPct val="30000"/>
              </a:spcAft>
            </a:pPr>
            <a:r>
              <a:rPr lang="en-US" dirty="0"/>
              <a:t>Make statistics meaningful and interesting to listeners</a:t>
            </a:r>
          </a:p>
          <a:p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When Using Statistics</a:t>
            </a:r>
          </a:p>
        </p:txBody>
      </p:sp>
    </p:spTree>
    <p:extLst>
      <p:ext uri="{BB962C8B-B14F-4D97-AF65-F5344CB8AC3E}">
        <p14:creationId xmlns:p14="http://schemas.microsoft.com/office/powerpoint/2010/main" val="141059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753617"/>
            <a:ext cx="2143150" cy="1747391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Undetailed</a:t>
            </a:r>
          </a:p>
          <a:p>
            <a:pPr>
              <a:spcAft>
                <a:spcPct val="30000"/>
              </a:spcAft>
            </a:pPr>
            <a:r>
              <a:rPr lang="en-US" dirty="0"/>
              <a:t>Detailed</a:t>
            </a:r>
          </a:p>
          <a:p>
            <a:pPr>
              <a:spcAft>
                <a:spcPct val="30000"/>
              </a:spcAft>
            </a:pPr>
            <a:r>
              <a:rPr lang="en-US" dirty="0"/>
              <a:t>Hypothetical</a:t>
            </a:r>
          </a:p>
        </p:txBody>
      </p:sp>
      <p:pic>
        <p:nvPicPr>
          <p:cNvPr id="1026" name="Picture 2" descr="President John F. Kennedy giving a speech." title="Public Spe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36" y="1772816"/>
            <a:ext cx="2680048" cy="38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4876800" y="4018367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Diamond Images/Getty Images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6345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7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/>
              <a:t>Similes</a:t>
            </a:r>
          </a:p>
          <a:p>
            <a:pPr lvl="1"/>
            <a:r>
              <a:rPr lang="en-US" dirty="0"/>
              <a:t>Explicit or direct comparisons (</a:t>
            </a:r>
            <a:r>
              <a:rPr lang="en-US" i="1" dirty="0"/>
              <a:t>like</a:t>
            </a:r>
            <a:r>
              <a:rPr lang="en-US" dirty="0"/>
              <a:t> or </a:t>
            </a:r>
            <a:r>
              <a:rPr lang="en-US" i="1" dirty="0"/>
              <a:t>as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“A teacher is like a guide.”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Metaphors</a:t>
            </a:r>
          </a:p>
          <a:p>
            <a:pPr lvl="1"/>
            <a:r>
              <a:rPr lang="en-US" dirty="0"/>
              <a:t>Implicit comparisons that suggest likeness between two things that have something in common</a:t>
            </a:r>
          </a:p>
          <a:p>
            <a:pPr lvl="2"/>
            <a:r>
              <a:rPr lang="en-US" dirty="0"/>
              <a:t>“Love is a rose.”</a:t>
            </a:r>
            <a:r>
              <a:rPr lang="en-US" dirty="0">
                <a:latin typeface="Verdana" pitchFamily="34" charset="0"/>
              </a:rPr>
              <a:t/>
            </a:r>
            <a:br>
              <a:rPr lang="en-US" dirty="0">
                <a:latin typeface="Verdana" pitchFamily="34" charset="0"/>
              </a:rPr>
            </a:br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3858028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1455" y="1700808"/>
            <a:ext cx="7628937" cy="2155626"/>
          </a:xfrm>
          <a:noFill/>
        </p:spPr>
        <p:txBody>
          <a:bodyPr/>
          <a:lstStyle/>
          <a:p>
            <a:r>
              <a:rPr lang="en-US" dirty="0"/>
              <a:t>Exact citations of statements made by others</a:t>
            </a:r>
          </a:p>
          <a:p>
            <a:pPr>
              <a:spcBef>
                <a:spcPts val="1200"/>
              </a:spcBef>
            </a:pPr>
            <a:r>
              <a:rPr lang="en-US" dirty="0"/>
              <a:t>Ethical and effective quotations meet three criteria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Listeners know and respect the source</a:t>
            </a:r>
          </a:p>
          <a:p>
            <a:pPr lvl="2"/>
            <a:r>
              <a:rPr lang="en-US" dirty="0"/>
              <a:t>Halo effect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Accuracy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Unbiased source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Quotations</a:t>
            </a:r>
          </a:p>
        </p:txBody>
      </p:sp>
    </p:spTree>
    <p:extLst>
      <p:ext uri="{BB962C8B-B14F-4D97-AF65-F5344CB8AC3E}">
        <p14:creationId xmlns:p14="http://schemas.microsoft.com/office/powerpoint/2010/main" val="297457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3388" y="1730375"/>
            <a:ext cx="5310187" cy="4824413"/>
          </a:xfrm>
          <a:noFill/>
        </p:spPr>
        <p:txBody>
          <a:bodyPr/>
          <a:lstStyle/>
          <a:p>
            <a:pPr>
              <a:spcAft>
                <a:spcPct val="10000"/>
              </a:spcAft>
            </a:pPr>
            <a:r>
              <a:rPr lang="en-US" dirty="0"/>
              <a:t>To reinforce ideas or present information</a:t>
            </a:r>
          </a:p>
          <a:p>
            <a:pPr>
              <a:spcAft>
                <a:spcPct val="10000"/>
              </a:spcAft>
            </a:pPr>
            <a:r>
              <a:rPr lang="en-US" dirty="0"/>
              <a:t>Types of visual aids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Charts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Graphs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Photographs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Transparences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Computer graphics</a:t>
            </a:r>
          </a:p>
          <a:p>
            <a:pPr lvl="1">
              <a:spcAft>
                <a:spcPct val="10000"/>
              </a:spcAft>
            </a:pPr>
            <a:r>
              <a:rPr lang="en-US" b="0" dirty="0"/>
              <a:t>Physical objects</a:t>
            </a:r>
          </a:p>
          <a:p>
            <a:pPr lvl="1">
              <a:spcAft>
                <a:spcPct val="10000"/>
              </a:spcAft>
            </a:pPr>
            <a:endParaRPr lang="en-US" dirty="0">
              <a:latin typeface="Verdana" pitchFamily="34" charset="0"/>
            </a:endParaRPr>
          </a:p>
        </p:txBody>
      </p:sp>
      <p:pic>
        <p:nvPicPr>
          <p:cNvPr id="2050" name="Picture 2" descr="A businessman sits in front of a large chart on an easel." title="Visual Ai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43" y="1700808"/>
            <a:ext cx="2579173" cy="357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6965032" y="3636659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Syracuse Newspapers/Dick Blume/The Image Works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Visual Aids</a:t>
            </a:r>
          </a:p>
        </p:txBody>
      </p:sp>
    </p:spTree>
    <p:extLst>
      <p:ext uri="{BB962C8B-B14F-4D97-AF65-F5344CB8AC3E}">
        <p14:creationId xmlns:p14="http://schemas.microsoft.com/office/powerpoint/2010/main" val="319990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0038" y="1849438"/>
            <a:ext cx="7664450" cy="2576512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Large and clear</a:t>
            </a:r>
          </a:p>
          <a:p>
            <a:pPr>
              <a:spcAft>
                <a:spcPct val="30000"/>
              </a:spcAft>
            </a:pPr>
            <a:r>
              <a:rPr lang="en-US" dirty="0"/>
              <a:t>Simple and uncluttered</a:t>
            </a:r>
          </a:p>
          <a:p>
            <a:pPr>
              <a:spcAft>
                <a:spcPct val="30000"/>
              </a:spcAft>
            </a:pPr>
            <a:r>
              <a:rPr lang="en-US" dirty="0"/>
              <a:t>Safe and nondistracting</a:t>
            </a:r>
          </a:p>
          <a:p>
            <a:pPr>
              <a:spcAft>
                <a:spcPct val="30000"/>
              </a:spcAft>
            </a:pPr>
            <a:r>
              <a:rPr lang="en-US" dirty="0"/>
              <a:t>Avoid visual overload</a:t>
            </a:r>
          </a:p>
        </p:txBody>
      </p:sp>
      <p:pic>
        <p:nvPicPr>
          <p:cNvPr id="2050" name="Picture 2" descr="The maximum number of visuals is equal to the length of the speech divided by 2; then to that result add 1." title="Hamilton's formula for number of visual a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9" y="4509120"/>
            <a:ext cx="6854073" cy="96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Visual Aid Guidelines</a:t>
            </a:r>
          </a:p>
        </p:txBody>
      </p:sp>
    </p:spTree>
    <p:extLst>
      <p:ext uri="{BB962C8B-B14F-4D97-AF65-F5344CB8AC3E}">
        <p14:creationId xmlns:p14="http://schemas.microsoft.com/office/powerpoint/2010/main" val="231992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521" y="1700808"/>
            <a:ext cx="7343839" cy="1219522"/>
          </a:xfrm>
          <a:noFill/>
        </p:spPr>
        <p:txBody>
          <a:bodyPr/>
          <a:lstStyle/>
          <a:p>
            <a:r>
              <a:rPr lang="en-US" dirty="0"/>
              <a:t>Mechanical guidelines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+mn-ea"/>
                <a:cs typeface="+mn-cs"/>
              </a:rPr>
              <a:t>Remove or cover visual aid before and after use</a:t>
            </a:r>
          </a:p>
          <a:p>
            <a:pPr lvl="1"/>
            <a:r>
              <a:rPr lang="en-US" dirty="0">
                <a:ea typeface="+mn-ea"/>
                <a:cs typeface="+mn-cs"/>
              </a:rPr>
              <a:t>Maintain visual contact with the listeners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Visual Aid Guidelines (cont’d)</a:t>
            </a:r>
          </a:p>
        </p:txBody>
      </p:sp>
    </p:spTree>
    <p:extLst>
      <p:ext uri="{BB962C8B-B14F-4D97-AF65-F5344CB8AC3E}">
        <p14:creationId xmlns:p14="http://schemas.microsoft.com/office/powerpoint/2010/main" val="858753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ve questions help speakers test whether evidence is ethical and effective. Each question addresses a specific criterion for assessing the worth of evidence:&#10;1. Is there enough evidence to support a claim? (sufficiency)&#10;2. Is the evidence accurately presented—quotations are verbatim, nothing is taken out of context? (accuracy)&#10;3. Does the evidence relate directly to the claim it is intended to support? (relevance)&#10;4. Is the evidence appropriately timely—are statistics, quotations, examples, and comparisons current or appropriate for the time discussed? (timeliness) &#10;5. Is the evidence free of biases such as vested interest? (impartiality)&#10;" title="Questions for Testing Ev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3" y="1844824"/>
            <a:ext cx="7344883" cy="334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6604992" y="3546791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Cengage Learning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Testing Evidence</a:t>
            </a:r>
          </a:p>
        </p:txBody>
      </p:sp>
    </p:spTree>
    <p:extLst>
      <p:ext uri="{BB962C8B-B14F-4D97-AF65-F5344CB8AC3E}">
        <p14:creationId xmlns:p14="http://schemas.microsoft.com/office/powerpoint/2010/main" val="47978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7083" y="2348880"/>
            <a:ext cx="7089253" cy="159804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>
                <a:effectLst/>
              </a:rPr>
              <a:t>Online search engines and databases provide information</a:t>
            </a:r>
          </a:p>
          <a:p>
            <a:pPr>
              <a:spcBef>
                <a:spcPts val="1800"/>
              </a:spcBef>
            </a:pPr>
            <a:r>
              <a:rPr lang="en-US" dirty="0">
                <a:effectLst/>
              </a:rPr>
              <a:t>Interviews and surveys may be conducted using digital media</a:t>
            </a:r>
          </a:p>
          <a:p>
            <a:pPr>
              <a:spcBef>
                <a:spcPts val="1800"/>
              </a:spcBef>
            </a:pPr>
            <a:r>
              <a:rPr lang="en-US" dirty="0">
                <a:effectLst/>
              </a:rPr>
              <a:t>Digital media can be used to create and present visual aids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1359024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Digital Media and Researching and Developing Speeches </a:t>
            </a:r>
          </a:p>
        </p:txBody>
      </p:sp>
    </p:spTree>
    <p:extLst>
      <p:ext uri="{BB962C8B-B14F-4D97-AF65-F5344CB8AC3E}">
        <p14:creationId xmlns:p14="http://schemas.microsoft.com/office/powerpoint/2010/main" val="45700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700808"/>
            <a:ext cx="7886700" cy="2539479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Select a topic that matters to you </a:t>
            </a:r>
          </a:p>
          <a:p>
            <a:pPr>
              <a:spcAft>
                <a:spcPct val="30000"/>
              </a:spcAft>
            </a:pPr>
            <a:r>
              <a:rPr lang="en-US" dirty="0"/>
              <a:t>Select a topic appropriate to the speaking occasion</a:t>
            </a:r>
          </a:p>
          <a:p>
            <a:pPr>
              <a:spcAft>
                <a:spcPct val="30000"/>
              </a:spcAft>
            </a:pPr>
            <a:r>
              <a:rPr lang="en-US" dirty="0"/>
              <a:t>Select a topic appropriate to your audience</a:t>
            </a:r>
          </a:p>
          <a:p>
            <a:r>
              <a:rPr lang="en-US" dirty="0"/>
              <a:t>Narrow your topic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Mind map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Choosing Your Topic</a:t>
            </a:r>
          </a:p>
        </p:txBody>
      </p:sp>
    </p:spTree>
    <p:extLst>
      <p:ext uri="{BB962C8B-B14F-4D97-AF65-F5344CB8AC3E}">
        <p14:creationId xmlns:p14="http://schemas.microsoft.com/office/powerpoint/2010/main" val="2303654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2827511"/>
          </a:xfrm>
          <a:noFill/>
        </p:spPr>
        <p:txBody>
          <a:bodyPr/>
          <a:lstStyle/>
          <a:p>
            <a:pPr>
              <a:spcAft>
                <a:spcPct val="40000"/>
              </a:spcAft>
            </a:pPr>
            <a:r>
              <a:rPr lang="en-US" dirty="0">
                <a:solidFill>
                  <a:srgbClr val="AFCFB1"/>
                </a:solidFill>
              </a:rPr>
              <a:t>13.1</a:t>
            </a:r>
            <a:r>
              <a:rPr lang="en-US" dirty="0"/>
              <a:t>  </a:t>
            </a:r>
            <a:r>
              <a:rPr lang="en-US" dirty="0">
                <a:hlinkClick r:id="rId2"/>
              </a:rPr>
              <a:t>Evaluating Web Resources</a:t>
            </a:r>
            <a:endParaRPr lang="en-US" dirty="0"/>
          </a:p>
          <a:p>
            <a:r>
              <a:rPr lang="en-US" dirty="0">
                <a:solidFill>
                  <a:srgbClr val="AFCFB1"/>
                </a:solidFill>
              </a:rPr>
              <a:t>13.2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The “I Have a Dream” speech</a:t>
            </a:r>
            <a:endParaRPr lang="en-US" dirty="0"/>
          </a:p>
          <a:p>
            <a:pPr lvl="2">
              <a:spcAft>
                <a:spcPct val="40000"/>
              </a:spcAft>
            </a:pPr>
            <a:r>
              <a:rPr lang="en-US" sz="1800" dirty="0"/>
              <a:t>From Dr. Martin Luther King, 8/23/1963</a:t>
            </a:r>
          </a:p>
          <a:p>
            <a:r>
              <a:rPr lang="en-US" dirty="0">
                <a:solidFill>
                  <a:srgbClr val="AFCFB1"/>
                </a:solidFill>
              </a:rPr>
              <a:t>13.3: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What is Plagiarism?</a:t>
            </a:r>
            <a:endParaRPr lang="en-US" dirty="0"/>
          </a:p>
          <a:p>
            <a:pPr lvl="2">
              <a:spcAft>
                <a:spcPct val="40000"/>
              </a:spcAft>
            </a:pPr>
            <a:r>
              <a:rPr lang="en-US" sz="1800" dirty="0"/>
              <a:t>Georgetown University</a:t>
            </a:r>
          </a:p>
          <a:p>
            <a:pPr>
              <a:spcAft>
                <a:spcPct val="40000"/>
              </a:spcAft>
            </a:pPr>
            <a:r>
              <a:rPr lang="en-US" dirty="0">
                <a:solidFill>
                  <a:srgbClr val="AFCFB1"/>
                </a:solidFill>
              </a:rPr>
              <a:t>13.4:</a:t>
            </a:r>
            <a:r>
              <a:rPr lang="en-US" dirty="0"/>
              <a:t>  </a:t>
            </a:r>
            <a:r>
              <a:rPr lang="en-US" dirty="0">
                <a:hlinkClick r:id="rId5"/>
              </a:rPr>
              <a:t>PowerPoint in the Classroom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Textbook </a:t>
            </a:r>
            <a:r>
              <a:rPr lang="en-US" sz="4400" dirty="0" err="1"/>
              <a:t>WebLinks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2644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3974" y="1777430"/>
            <a:ext cx="7664450" cy="4387874"/>
          </a:xfrm>
          <a:noFill/>
        </p:spPr>
        <p:txBody>
          <a:bodyPr>
            <a:normAutofit/>
          </a:bodyPr>
          <a:lstStyle/>
          <a:p>
            <a:pPr>
              <a:spcAft>
                <a:spcPct val="30000"/>
              </a:spcAft>
            </a:pPr>
            <a:r>
              <a:rPr lang="en-US" dirty="0">
                <a:hlinkClick r:id="rId2"/>
              </a:rPr>
              <a:t>About.com: Quotations</a:t>
            </a:r>
            <a:endParaRPr lang="en-US" dirty="0"/>
          </a:p>
          <a:p>
            <a:pPr>
              <a:spcAft>
                <a:spcPct val="30000"/>
              </a:spcAft>
            </a:pPr>
            <a:r>
              <a:rPr lang="en-US" dirty="0">
                <a:hlinkClick r:id="rId3"/>
              </a:rPr>
              <a:t>U.S. Census Bureau</a:t>
            </a:r>
            <a:endParaRPr lang="en-US" dirty="0"/>
          </a:p>
          <a:p>
            <a:pPr>
              <a:spcAft>
                <a:spcPct val="30000"/>
              </a:spcAft>
            </a:pPr>
            <a:r>
              <a:rPr lang="en-US" dirty="0">
                <a:hlinkClick r:id="rId4"/>
              </a:rPr>
              <a:t>Federal Statistics</a:t>
            </a:r>
            <a:endParaRPr lang="en-US" dirty="0"/>
          </a:p>
          <a:p>
            <a:pPr>
              <a:spcAft>
                <a:spcPct val="30000"/>
              </a:spcAft>
            </a:pPr>
            <a:r>
              <a:rPr lang="en-US" dirty="0">
                <a:hlinkClick r:id="rId5"/>
              </a:rPr>
              <a:t>The Gallup Poll</a:t>
            </a:r>
            <a:endParaRPr lang="en-US" dirty="0"/>
          </a:p>
          <a:p>
            <a:pPr>
              <a:spcAft>
                <a:spcPct val="30000"/>
              </a:spcAft>
            </a:pPr>
            <a:r>
              <a:rPr lang="en-US" dirty="0">
                <a:hlinkClick r:id="rId6"/>
              </a:rPr>
              <a:t>Free Online Encyclopedia</a:t>
            </a:r>
            <a:endParaRPr lang="en-US" dirty="0"/>
          </a:p>
          <a:p>
            <a:r>
              <a:rPr lang="en-US" dirty="0" err="1">
                <a:hlinkClick r:id="rId7"/>
              </a:rPr>
              <a:t>Newspapers.com</a:t>
            </a:r>
            <a:r>
              <a:rPr lang="en-US" dirty="0" err="1">
                <a:hlinkClick r:id="rId8"/>
              </a:rPr>
              <a:t>Using</a:t>
            </a:r>
            <a:r>
              <a:rPr lang="en-US" dirty="0">
                <a:hlinkClick r:id="rId8"/>
              </a:rPr>
              <a:t> Visual Aids Effectively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University of Hawai'i Maui Community College</a:t>
            </a:r>
          </a:p>
          <a:p>
            <a:r>
              <a:rPr lang="en-US" dirty="0">
                <a:hlinkClick r:id="rId9"/>
              </a:rPr>
              <a:t>The Total Communicator</a:t>
            </a:r>
            <a:endParaRPr lang="en-US" dirty="0"/>
          </a:p>
          <a:p>
            <a:pPr lvl="2"/>
            <a:r>
              <a:rPr lang="en-US" sz="1800" dirty="0"/>
              <a:t>E-zine posted by the Executive Communication Group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100485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173659" y="4628728"/>
            <a:ext cx="6638701" cy="1752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4400" b="1" dirty="0">
                <a:solidFill>
                  <a:srgbClr val="000090"/>
                </a:solidFill>
              </a:rPr>
              <a:t>Organizing and Presenting Public Speeches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8488" y="2276872"/>
            <a:ext cx="346945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Chapter 17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FF00"/>
              </a:buClr>
              <a:buSzPct val="75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75000"/>
              <a:buFont typeface="Monotype Sorts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5008"/>
              </a:buClr>
              <a:buSzPct val="65000"/>
              <a:buFont typeface="Monotype Sorts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901F3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65000"/>
              <a:buFont typeface="Monotype Sorts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CA" altLang="en-US" sz="1100" dirty="0">
                <a:latin typeface="+mn-lt"/>
              </a:rPr>
              <a:t>226-242</a:t>
            </a:r>
          </a:p>
        </p:txBody>
      </p:sp>
      <p:pic>
        <p:nvPicPr>
          <p:cNvPr id="3" name="Picture 2" descr="Public_Speaking_effective_communication_presentation_skills-300x1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4744"/>
            <a:ext cx="4783889" cy="31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9563" y="1787401"/>
            <a:ext cx="4694485" cy="4089871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Organizing oral communication differs from organizing written communication in three ways:</a:t>
            </a:r>
          </a:p>
          <a:p>
            <a:pPr marL="914400" lvl="1" indent="-457200">
              <a:spcBef>
                <a:spcPts val="1800"/>
              </a:spcBef>
              <a:spcAft>
                <a:spcPct val="300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Requires more explicit organization</a:t>
            </a:r>
          </a:p>
          <a:p>
            <a:pPr marL="914400" lvl="1" indent="-457200">
              <a:spcAft>
                <a:spcPct val="300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Benefits from greater redundancy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effectLst/>
              </a:rPr>
              <a:t>Should rely on less complex sentence structures</a:t>
            </a:r>
          </a:p>
          <a:p>
            <a:pPr>
              <a:spcAft>
                <a:spcPct val="30000"/>
              </a:spcAft>
            </a:pPr>
            <a:endParaRPr lang="en-US" dirty="0"/>
          </a:p>
          <a:p>
            <a:pPr lvl="3">
              <a:spcAft>
                <a:spcPct val="30000"/>
              </a:spcAft>
            </a:pPr>
            <a:endParaRPr lang="en-US" dirty="0"/>
          </a:p>
          <a:p>
            <a:pPr lvl="1"/>
            <a:endParaRPr lang="en-US" dirty="0">
              <a:latin typeface="Verdana" pitchFamily="34" charset="0"/>
            </a:endParaRPr>
          </a:p>
        </p:txBody>
      </p:sp>
      <p:pic>
        <p:nvPicPr>
          <p:cNvPr id="3074" name="Picture 2" descr="A woman standing next to a podium holding a folder speaks to an audience." title="Organizinig  Speech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54" y="1990802"/>
            <a:ext cx="2784383" cy="242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6494098" y="3085728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Jacobs Stock Photography/Digital Vision/Getty Images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Organizing Speeches</a:t>
            </a:r>
          </a:p>
        </p:txBody>
      </p:sp>
    </p:spTree>
    <p:extLst>
      <p:ext uri="{BB962C8B-B14F-4D97-AF65-F5344CB8AC3E}">
        <p14:creationId xmlns:p14="http://schemas.microsoft.com/office/powerpoint/2010/main" val="3405559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772816"/>
            <a:ext cx="7544899" cy="3163738"/>
          </a:xfrm>
          <a:noFill/>
        </p:spPr>
        <p:txBody>
          <a:bodyPr/>
          <a:lstStyle/>
          <a:p>
            <a:r>
              <a:rPr lang="en-US" dirty="0"/>
              <a:t>Working outline</a:t>
            </a:r>
          </a:p>
          <a:p>
            <a:pPr lvl="1"/>
            <a:r>
              <a:rPr lang="en-US" dirty="0"/>
              <a:t>Just for the speaker, multiple drafts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 outline</a:t>
            </a:r>
          </a:p>
          <a:p>
            <a:pPr lvl="1"/>
            <a:r>
              <a:rPr lang="en-US" dirty="0"/>
              <a:t>Includes all main points, supporting materials, and transitions </a:t>
            </a:r>
            <a:r>
              <a:rPr lang="en-US" sz="1600" dirty="0"/>
              <a:t>(Table 14.1)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Key word outline </a:t>
            </a:r>
          </a:p>
          <a:p>
            <a:pPr lvl="1"/>
            <a:r>
              <a:rPr lang="en-US" dirty="0"/>
              <a:t>Designed to trigger a speaker’s memory of each point</a:t>
            </a:r>
            <a:r>
              <a:rPr lang="en-US" dirty="0">
                <a:latin typeface="Verdana" pitchFamily="34" charset="0"/>
              </a:rPr>
              <a:t/>
            </a:r>
            <a:br>
              <a:rPr lang="en-US" dirty="0">
                <a:latin typeface="Verdana" pitchFamily="34" charset="0"/>
              </a:rPr>
            </a:br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Outlining Speeches</a:t>
            </a:r>
          </a:p>
        </p:txBody>
      </p:sp>
    </p:spTree>
    <p:extLst>
      <p:ext uri="{BB962C8B-B14F-4D97-AF65-F5344CB8AC3E}">
        <p14:creationId xmlns:p14="http://schemas.microsoft.com/office/powerpoint/2010/main" val="154749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700808"/>
            <a:ext cx="7664450" cy="4613275"/>
          </a:xfrm>
          <a:noFill/>
        </p:spPr>
        <p:txBody>
          <a:bodyPr/>
          <a:lstStyle/>
          <a:p>
            <a:r>
              <a:rPr lang="en-US" dirty="0"/>
              <a:t>Temporal pattern</a:t>
            </a:r>
          </a:p>
          <a:p>
            <a:pPr lvl="1"/>
            <a:r>
              <a:rPr lang="en-US" dirty="0"/>
              <a:t>time, chronological relationships</a:t>
            </a:r>
          </a:p>
          <a:p>
            <a:pPr>
              <a:spcBef>
                <a:spcPts val="1800"/>
              </a:spcBef>
            </a:pPr>
            <a:r>
              <a:rPr lang="en-US" dirty="0"/>
              <a:t>Spatial pattern</a:t>
            </a:r>
          </a:p>
          <a:p>
            <a:pPr lvl="1"/>
            <a:r>
              <a:rPr lang="en-US" dirty="0"/>
              <a:t>physical relationships</a:t>
            </a:r>
          </a:p>
          <a:p>
            <a:pPr>
              <a:spcBef>
                <a:spcPts val="1800"/>
              </a:spcBef>
            </a:pPr>
            <a:r>
              <a:rPr lang="en-US" dirty="0"/>
              <a:t>Topical pattern</a:t>
            </a:r>
          </a:p>
          <a:p>
            <a:pPr lvl="1"/>
            <a:r>
              <a:rPr lang="en-US" dirty="0"/>
              <a:t>categories, classes, areas of discussion</a:t>
            </a:r>
          </a:p>
          <a:p>
            <a:pPr>
              <a:spcBef>
                <a:spcPts val="1800"/>
              </a:spcBef>
            </a:pPr>
            <a:r>
              <a:rPr lang="en-US" dirty="0"/>
              <a:t>Star pattern</a:t>
            </a:r>
          </a:p>
          <a:p>
            <a:pPr lvl="1"/>
            <a:r>
              <a:rPr lang="en-US" dirty="0"/>
              <a:t>flexible arrangement of topics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Organizing </a:t>
            </a:r>
            <a:r>
              <a:rPr lang="en-US" sz="4400" b="1" dirty="0"/>
              <a:t>the Body</a:t>
            </a:r>
          </a:p>
        </p:txBody>
      </p:sp>
    </p:spTree>
    <p:extLst>
      <p:ext uri="{BB962C8B-B14F-4D97-AF65-F5344CB8AC3E}">
        <p14:creationId xmlns:p14="http://schemas.microsoft.com/office/powerpoint/2010/main" val="346778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1505" y="1724744"/>
            <a:ext cx="7608887" cy="4800600"/>
          </a:xfrm>
          <a:noFill/>
        </p:spPr>
        <p:txBody>
          <a:bodyPr/>
          <a:lstStyle/>
          <a:p>
            <a:r>
              <a:rPr lang="en-US" dirty="0"/>
              <a:t>Comparative pattern</a:t>
            </a:r>
          </a:p>
          <a:p>
            <a:pPr lvl="1"/>
            <a:r>
              <a:rPr lang="en-US" dirty="0"/>
              <a:t>compares two or more objects, people, situations, events, or other phenomena</a:t>
            </a:r>
          </a:p>
          <a:p>
            <a:pPr>
              <a:spcBef>
                <a:spcPts val="1200"/>
              </a:spcBef>
            </a:pPr>
            <a:r>
              <a:rPr lang="en-US" dirty="0"/>
              <a:t>Problem-solution pattern</a:t>
            </a:r>
          </a:p>
          <a:p>
            <a:pPr lvl="1"/>
            <a:r>
              <a:rPr lang="en-US" dirty="0"/>
              <a:t>effective for persuasive speeches</a:t>
            </a:r>
          </a:p>
          <a:p>
            <a:pPr lvl="1"/>
            <a:r>
              <a:rPr lang="en-US" dirty="0"/>
              <a:t>order can be inverted  (Solution-Problem)</a:t>
            </a:r>
          </a:p>
          <a:p>
            <a:pPr>
              <a:spcBef>
                <a:spcPts val="1200"/>
              </a:spcBef>
            </a:pPr>
            <a:r>
              <a:rPr lang="en-US" dirty="0"/>
              <a:t>Cause-effect and effect-cause patterns</a:t>
            </a:r>
          </a:p>
          <a:p>
            <a:pPr lvl="1"/>
            <a:r>
              <a:rPr lang="en-US" dirty="0"/>
              <a:t>argues a direct relationship between two things</a:t>
            </a:r>
          </a:p>
          <a:p>
            <a:pPr lvl="1"/>
            <a:r>
              <a:rPr lang="en-US" dirty="0"/>
              <a:t>difficult to prove direct causation</a:t>
            </a:r>
          </a:p>
          <a:p>
            <a:pPr lvl="2"/>
            <a:endParaRPr lang="en-US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Organizing </a:t>
            </a:r>
            <a:r>
              <a:rPr lang="en-US" sz="4400" b="1" dirty="0"/>
              <a:t>the Body </a:t>
            </a:r>
            <a:r>
              <a:rPr lang="en-US" sz="4400" dirty="0"/>
              <a:t>(cont’d)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0521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59891" y="1779588"/>
            <a:ext cx="7756525" cy="3233588"/>
          </a:xfrm>
          <a:noFill/>
        </p:spPr>
        <p:txBody>
          <a:bodyPr/>
          <a:lstStyle/>
          <a:p>
            <a:pPr>
              <a:lnSpc>
                <a:spcPct val="90000"/>
              </a:lnSpc>
              <a:spcAft>
                <a:spcPct val="10000"/>
              </a:spcAft>
            </a:pPr>
            <a:r>
              <a:rPr lang="en-US" dirty="0"/>
              <a:t>Capture listeners’ attention</a:t>
            </a:r>
          </a:p>
          <a:p>
            <a:pPr lvl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Dramatic piece of evidence</a:t>
            </a:r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Quotation</a:t>
            </a:r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Striking visual aid</a:t>
            </a:r>
          </a:p>
          <a:p>
            <a:pPr lvl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Questions that invite audience involvement</a:t>
            </a:r>
          </a:p>
          <a:p>
            <a:pPr lvl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Current events or experiences</a:t>
            </a:r>
          </a:p>
          <a:p>
            <a:pPr lvl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Direct experience</a:t>
            </a:r>
          </a:p>
          <a:p>
            <a:pPr lvl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Humor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Designing </a:t>
            </a:r>
            <a:r>
              <a:rPr lang="en-US" sz="4400" b="1" dirty="0"/>
              <a:t>the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261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844824"/>
            <a:ext cx="4097609" cy="3250882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Present a clear thesis statement  </a:t>
            </a:r>
          </a:p>
          <a:p>
            <a:pPr>
              <a:spcAft>
                <a:spcPct val="30000"/>
              </a:spcAft>
            </a:pPr>
            <a:r>
              <a:rPr lang="en-US" dirty="0"/>
              <a:t>Build credibility</a:t>
            </a:r>
          </a:p>
          <a:p>
            <a:pPr>
              <a:spcAft>
                <a:spcPct val="30000"/>
              </a:spcAft>
            </a:pPr>
            <a:r>
              <a:rPr lang="en-US" dirty="0"/>
              <a:t>Preview the body (major points)</a:t>
            </a:r>
          </a:p>
        </p:txBody>
      </p:sp>
      <p:pic>
        <p:nvPicPr>
          <p:cNvPr id="1026" name="Picture 2" descr="A businesswoman stands in front of a large chart that she is presenting to three other businesspeople. " title="Speech Introd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06" y="1886175"/>
            <a:ext cx="3807126" cy="238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7109048" y="2749352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Source RF/</a:t>
            </a:r>
            <a:r>
              <a:rPr lang="en-US" sz="900" dirty="0" err="1"/>
              <a:t>Cadalpe</a:t>
            </a:r>
            <a:r>
              <a:rPr lang="en-US" sz="900" dirty="0"/>
              <a:t>/Getty Images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Designing </a:t>
            </a:r>
            <a:r>
              <a:rPr lang="en-US" sz="4400" b="1" dirty="0"/>
              <a:t>the Introduction </a:t>
            </a:r>
            <a:r>
              <a:rPr lang="en-US" sz="4400" dirty="0"/>
              <a:t>(cont’d)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60631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5807" y="1824480"/>
            <a:ext cx="6900529" cy="1244480"/>
          </a:xfrm>
          <a:noFill/>
        </p:spPr>
        <p:txBody>
          <a:bodyPr/>
          <a:lstStyle/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dirty="0"/>
              <a:t>Concisely summarize content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en-US" dirty="0"/>
              <a:t>Provide a final memorable thought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Crafting </a:t>
            </a:r>
            <a:r>
              <a:rPr lang="en-US" sz="4400" b="1" dirty="0"/>
              <a:t>the Conclusion</a:t>
            </a:r>
          </a:p>
        </p:txBody>
      </p:sp>
    </p:spTree>
    <p:extLst>
      <p:ext uri="{BB962C8B-B14F-4D97-AF65-F5344CB8AC3E}">
        <p14:creationId xmlns:p14="http://schemas.microsoft.com/office/powerpoint/2010/main" val="37695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83" name="Picture 3" descr="The mind map begins with a drawing of the earth in the center, which is label “The Environment.” From it extend four main branches: Water, Air, Land, and Plants and Animals.&#10;Water&#10;–Safe drinking water&#10;–Flooding&#10;–Water pollution&#10;–Ground water&#10;–Rivers/lakes&#10;–Oceans&#10; –Cleaning up oil spills&#10;–Dumping garbage&#10;–Pollution effects on fish&#10;Air&#10;–El Nino&#10;–The ozone layer&#10;–The greenhouse effect&#10;–Clean Air Act&#10; –Pollution control devices&#10; –Smog&#10;Land&#10;–Soil&#10; –Fertilizer&#10; –Erosion&#10;–Desert regions&#10; –Drought&#10;–Landfills&#10; –Recycling&#10; –Incineration of garbage&#10;–Earth Day&#10;–Flood control&#10;&#10;Plants and Animals&#10;–Reforestation&#10;–Frogs disappearing&#10;–Herbal medicines&#10;–U.S. forests&#10; –Fires&#10; –Old-growth timbers&#10;  –Spotted owls&#10; –Logging&#10;  –Clear-cutting&#10;" title="Mind Map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2821260" y="479502"/>
            <a:ext cx="5317896" cy="573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 rot="16200000">
            <a:off x="1181843" y="4659830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Cengage Learning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Mind Map</a:t>
            </a:r>
          </a:p>
        </p:txBody>
      </p:sp>
    </p:spTree>
    <p:extLst>
      <p:ext uri="{BB962C8B-B14F-4D97-AF65-F5344CB8AC3E}">
        <p14:creationId xmlns:p14="http://schemas.microsoft.com/office/powerpoint/2010/main" val="54162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5740" y="1813966"/>
            <a:ext cx="7886700" cy="4351338"/>
          </a:xfrm>
          <a:noFill/>
        </p:spPr>
        <p:txBody>
          <a:bodyPr/>
          <a:lstStyle/>
          <a:p>
            <a:r>
              <a:rPr lang="en-US" dirty="0"/>
              <a:t>Words, sentences, or nonverbal cues that connect ideas and main points in a speech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Transitions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27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3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Communication apprehensions: some degree of anxiety about communicating</a:t>
            </a:r>
          </a:p>
          <a:p>
            <a:pPr>
              <a:spcAft>
                <a:spcPct val="30000"/>
              </a:spcAft>
            </a:pPr>
            <a:r>
              <a:rPr lang="en-US" dirty="0"/>
              <a:t>Natural and helpful; increases energy</a:t>
            </a:r>
          </a:p>
          <a:p>
            <a:pPr>
              <a:spcAft>
                <a:spcPct val="30000"/>
              </a:spcAft>
            </a:pPr>
            <a:r>
              <a:rPr lang="en-US" dirty="0"/>
              <a:t>Limit its interference with effectiveness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Building Speaking Confidence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92246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4241" y="1830958"/>
            <a:ext cx="6520047" cy="3542258"/>
          </a:xfrm>
        </p:spPr>
        <p:txBody>
          <a:bodyPr/>
          <a:lstStyle/>
          <a:p>
            <a:r>
              <a:rPr lang="en-US" dirty="0"/>
              <a:t>Chronic vs. situational</a:t>
            </a:r>
          </a:p>
          <a:p>
            <a:r>
              <a:rPr lang="en-US" dirty="0"/>
              <a:t>Factors</a:t>
            </a:r>
            <a:r>
              <a:rPr lang="en-US" sz="3200" dirty="0"/>
              <a:t> </a:t>
            </a:r>
          </a:p>
          <a:p>
            <a:pPr lvl="1"/>
            <a:r>
              <a:rPr lang="en-US" dirty="0"/>
              <a:t>Unfamiliar audience/people</a:t>
            </a:r>
          </a:p>
          <a:p>
            <a:pPr lvl="1"/>
            <a:r>
              <a:rPr lang="en-US" dirty="0"/>
              <a:t>Unfamiliar situation</a:t>
            </a:r>
          </a:p>
          <a:p>
            <a:pPr lvl="1"/>
            <a:r>
              <a:rPr lang="en-US" dirty="0"/>
              <a:t>Being in the spotlight</a:t>
            </a:r>
          </a:p>
          <a:p>
            <a:pPr lvl="1"/>
            <a:r>
              <a:rPr lang="en-US" dirty="0"/>
              <a:t>Being evaluated</a:t>
            </a:r>
          </a:p>
          <a:p>
            <a:pPr lvl="1"/>
            <a:r>
              <a:rPr lang="en-US" dirty="0"/>
              <a:t>Past failures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Causes of Apprehension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7174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3917" y="1844824"/>
            <a:ext cx="7342459" cy="2471738"/>
          </a:xfrm>
          <a:noFill/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dirty="0"/>
              <a:t>Understanding some anxiety is natural and often helpful</a:t>
            </a:r>
          </a:p>
          <a:p>
            <a:pPr>
              <a:spcAft>
                <a:spcPct val="20000"/>
              </a:spcAft>
            </a:pPr>
            <a:r>
              <a:rPr lang="en-US" dirty="0"/>
              <a:t>Using positive self-talk</a:t>
            </a:r>
          </a:p>
          <a:p>
            <a:pPr>
              <a:spcAft>
                <a:spcPct val="20000"/>
              </a:spcAft>
            </a:pPr>
            <a:r>
              <a:rPr lang="en-US" dirty="0"/>
              <a:t>Engaging in positive visualization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Managing Apprehension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23187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772816"/>
            <a:ext cx="7886700" cy="4351338"/>
          </a:xfrm>
          <a:noFill/>
        </p:spPr>
        <p:txBody>
          <a:bodyPr/>
          <a:lstStyle/>
          <a:p>
            <a:r>
              <a:rPr lang="en-US" dirty="0"/>
              <a:t>Visual, vocal, and verbal communication with listeners</a:t>
            </a:r>
          </a:p>
          <a:p>
            <a:endParaRPr lang="en-US" dirty="0"/>
          </a:p>
          <a:p>
            <a:r>
              <a:rPr lang="en-US" dirty="0"/>
              <a:t>Qualities of effective oral communication</a:t>
            </a:r>
          </a:p>
          <a:p>
            <a:pPr lvl="1"/>
            <a:r>
              <a:rPr lang="en-US" dirty="0"/>
              <a:t>Informal</a:t>
            </a:r>
          </a:p>
          <a:p>
            <a:pPr lvl="1"/>
            <a:r>
              <a:rPr lang="en-US" dirty="0"/>
              <a:t>Personal</a:t>
            </a:r>
          </a:p>
          <a:p>
            <a:pPr lvl="1"/>
            <a:r>
              <a:rPr lang="en-US" dirty="0"/>
              <a:t>Immediate and active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Oral Style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622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1772816"/>
            <a:ext cx="2664296" cy="3043535"/>
          </a:xfrm>
          <a:noFill/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Impromptu</a:t>
            </a:r>
          </a:p>
          <a:p>
            <a:pPr>
              <a:spcBef>
                <a:spcPts val="1800"/>
              </a:spcBef>
            </a:pPr>
            <a:r>
              <a:rPr lang="en-US" dirty="0"/>
              <a:t>Extemporaneous</a:t>
            </a:r>
          </a:p>
          <a:p>
            <a:pPr>
              <a:spcBef>
                <a:spcPts val="1800"/>
              </a:spcBef>
            </a:pPr>
            <a:r>
              <a:rPr lang="en-US" dirty="0"/>
              <a:t>Manuscript</a:t>
            </a:r>
          </a:p>
          <a:p>
            <a:pPr>
              <a:spcBef>
                <a:spcPts val="1800"/>
              </a:spcBef>
            </a:pPr>
            <a:r>
              <a:rPr lang="en-US" dirty="0"/>
              <a:t>Memorized</a:t>
            </a:r>
          </a:p>
        </p:txBody>
      </p:sp>
      <p:pic>
        <p:nvPicPr>
          <p:cNvPr id="5" name="Picture 2" descr="President Barack Obama gives a speech." title="Speech Delive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00808"/>
            <a:ext cx="23907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4963616" y="3685456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Christopher Halloran/Shutterstock.com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Styles of Delivery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9064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584" y="2032319"/>
            <a:ext cx="3348037" cy="2905442"/>
          </a:xfrm>
          <a:noFill/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dirty="0"/>
              <a:t>Practice</a:t>
            </a:r>
          </a:p>
          <a:p>
            <a:pPr>
              <a:spcAft>
                <a:spcPct val="30000"/>
              </a:spcAft>
            </a:pPr>
            <a:r>
              <a:rPr lang="en-US" dirty="0"/>
              <a:t>Practice</a:t>
            </a:r>
          </a:p>
          <a:p>
            <a:pPr>
              <a:spcAft>
                <a:spcPct val="30000"/>
              </a:spcAft>
            </a:pPr>
            <a:r>
              <a:rPr lang="en-US" dirty="0"/>
              <a:t>Practice</a:t>
            </a:r>
          </a:p>
          <a:p>
            <a:endParaRPr lang="en-US" sz="3600" dirty="0">
              <a:latin typeface="Verdana" pitchFamily="34" charset="0"/>
            </a:endParaRPr>
          </a:p>
          <a:p>
            <a:pPr marL="0" indent="0">
              <a:buNone/>
            </a:pPr>
            <a:endParaRPr lang="en-US" dirty="0">
              <a:latin typeface="Verdana" pitchFamily="34" charset="0"/>
            </a:endParaRPr>
          </a:p>
        </p:txBody>
      </p:sp>
      <p:pic>
        <p:nvPicPr>
          <p:cNvPr id="2050" name="Picture 2" descr="A man in a business suit holding a tablet and wearing a microphone practices his speech." title="Practicing a Spe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83781"/>
            <a:ext cx="3929065" cy="328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5292281" y="3731950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AFP/Getty Images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Practice!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292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7886700" cy="2179439"/>
          </a:xfrm>
          <a:noFill/>
        </p:spPr>
        <p:txBody>
          <a:bodyPr/>
          <a:lstStyle/>
          <a:p>
            <a:r>
              <a:rPr lang="en-US" dirty="0">
                <a:solidFill>
                  <a:srgbClr val="AFCFB1"/>
                </a:solidFill>
              </a:rPr>
              <a:t>14.1:</a:t>
            </a:r>
            <a:r>
              <a:rPr lang="en-US" dirty="0"/>
              <a:t>  </a:t>
            </a:r>
            <a:r>
              <a:rPr lang="en-US" dirty="0">
                <a:hlinkClick r:id="rId2"/>
              </a:rPr>
              <a:t>“How To Conquer Public Speaking Fear”</a:t>
            </a:r>
            <a:endParaRPr lang="en-US" dirty="0"/>
          </a:p>
          <a:p>
            <a:pPr lvl="2"/>
            <a:r>
              <a:rPr lang="en-US" sz="1800" dirty="0"/>
              <a:t>Written by Dr. Morton C. Orman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AFCFB1"/>
                </a:solidFill>
              </a:rPr>
              <a:t>14.2: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Presentation Tips for Public Speaking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Textbook </a:t>
            </a:r>
            <a:r>
              <a:rPr lang="en-US" sz="4400" dirty="0" err="1"/>
              <a:t>WebLinks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71567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7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hlinkClick r:id="rId2"/>
              </a:rPr>
              <a:t>Toastmasters International</a:t>
            </a:r>
            <a:endParaRPr lang="en-US" dirty="0"/>
          </a:p>
          <a:p>
            <a:pPr lvl="2">
              <a:spcAft>
                <a:spcPct val="30000"/>
              </a:spcAft>
            </a:pPr>
            <a:r>
              <a:rPr lang="en-US" sz="1800" dirty="0"/>
              <a:t>Includes free resources and listings of Toastmasters clubs in your area</a:t>
            </a:r>
          </a:p>
          <a:p>
            <a:r>
              <a:rPr lang="en-US" dirty="0">
                <a:hlinkClick r:id="rId3"/>
              </a:rPr>
              <a:t>American Rhetoric</a:t>
            </a:r>
            <a:endParaRPr lang="en-US" dirty="0"/>
          </a:p>
          <a:p>
            <a:pPr lvl="2">
              <a:lnSpc>
                <a:spcPct val="90000"/>
              </a:lnSpc>
              <a:spcAft>
                <a:spcPct val="30000"/>
              </a:spcAft>
            </a:pPr>
            <a:r>
              <a:rPr lang="en-US" sz="1800" dirty="0"/>
              <a:t>Includes full text, audio, and video files of the top 100 speeches in the twentieth century</a:t>
            </a:r>
          </a:p>
          <a:p>
            <a:pPr>
              <a:spcAft>
                <a:spcPct val="30000"/>
              </a:spcAft>
            </a:pPr>
            <a:r>
              <a:rPr lang="en-US" dirty="0">
                <a:hlinkClick r:id="rId4"/>
              </a:rPr>
              <a:t>Speaking-Tips.com</a:t>
            </a:r>
            <a:endParaRPr lang="en-US" dirty="0"/>
          </a:p>
          <a:p>
            <a:r>
              <a:rPr lang="en-US" dirty="0">
                <a:hlinkClick r:id="rId5"/>
              </a:rPr>
              <a:t>Executive Communications Group</a:t>
            </a:r>
            <a:endParaRPr lang="en-US" dirty="0"/>
          </a:p>
          <a:p>
            <a:pPr lvl="2"/>
            <a:r>
              <a:rPr lang="en-US" sz="1800" dirty="0"/>
              <a:t>Articles and reprints on communication and presentation skills</a:t>
            </a:r>
          </a:p>
          <a:p>
            <a:pPr marL="0" indent="0">
              <a:buNone/>
            </a:pPr>
            <a:endParaRPr lang="en-US" sz="1800" b="0" dirty="0">
              <a:latin typeface="Verdana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Websites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8399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25625"/>
            <a:ext cx="5383510" cy="4555703"/>
          </a:xfrm>
          <a:noFill/>
        </p:spPr>
        <p:txBody>
          <a:bodyPr>
            <a:normAutofit/>
          </a:bodyPr>
          <a:lstStyle/>
          <a:p>
            <a:r>
              <a:rPr lang="en-US" dirty="0"/>
              <a:t>Speeches to inform</a:t>
            </a:r>
          </a:p>
          <a:p>
            <a:pPr lvl="1"/>
            <a:r>
              <a:rPr lang="en-US" dirty="0"/>
              <a:t>Increase understanding, awareness, and knowledge</a:t>
            </a:r>
          </a:p>
          <a:p>
            <a:pPr lvl="1"/>
            <a:endParaRPr lang="en-US" dirty="0"/>
          </a:p>
          <a:p>
            <a:r>
              <a:rPr lang="en-US" dirty="0"/>
              <a:t>Speeches to persuade</a:t>
            </a:r>
          </a:p>
          <a:p>
            <a:pPr lvl="1"/>
            <a:r>
              <a:rPr lang="en-US" dirty="0"/>
              <a:t>Change attitudes, beliefs, behaviors, or motivate to action</a:t>
            </a:r>
          </a:p>
          <a:p>
            <a:pPr lvl="1"/>
            <a:endParaRPr lang="en-US" dirty="0"/>
          </a:p>
          <a:p>
            <a:r>
              <a:rPr lang="en-US" dirty="0"/>
              <a:t>Speeches to entertain </a:t>
            </a:r>
          </a:p>
          <a:p>
            <a:pPr lvl="1"/>
            <a:r>
              <a:rPr lang="en-US" dirty="0"/>
              <a:t>Interest, amuse, or please listeners</a:t>
            </a:r>
          </a:p>
          <a:p>
            <a:pPr lvl="2"/>
            <a:r>
              <a:rPr lang="en-US" dirty="0"/>
              <a:t>Humor</a:t>
            </a:r>
          </a:p>
          <a:p>
            <a:pPr lvl="2"/>
            <a:r>
              <a:rPr lang="en-US" dirty="0"/>
              <a:t>Storytelling</a:t>
            </a:r>
          </a:p>
        </p:txBody>
      </p:sp>
      <p:pic>
        <p:nvPicPr>
          <p:cNvPr id="4" name="Picture 3" descr="A woman tells a story to school children standing around her." title="Purpose of Spe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70529"/>
            <a:ext cx="2637266" cy="32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7168834" y="3661792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Mark Richards/</a:t>
            </a:r>
            <a:r>
              <a:rPr lang="en-US" sz="900" dirty="0" err="1"/>
              <a:t>PhotoEdit</a:t>
            </a:r>
            <a:endParaRPr lang="en-US" sz="9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General Purposes of Speaking</a:t>
            </a:r>
          </a:p>
        </p:txBody>
      </p:sp>
    </p:spTree>
    <p:extLst>
      <p:ext uri="{BB962C8B-B14F-4D97-AF65-F5344CB8AC3E}">
        <p14:creationId xmlns:p14="http://schemas.microsoft.com/office/powerpoint/2010/main" val="372551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ble 12.1 defines the general and specific purposes of speaking.&#10;General Purposes&#10;• To Inform: Speaking to define, instruct, explain, clarify, demonstrate, teach, or train&#10;• To Persuade: Speaking to influence attitudes, beliefs, or actions; to convince, motivate to action, inspire, or sell&#10;• To Entertain: Speaking to create interest, amusement, warm feelings; to celebrate, remember, or acknowledge others or events; to create or fortify ties between people&#10;Specific Purposes&#10;• To help listeners understand the balloting procedure used in the 2000 presidential elections in Florida&#10;• To persuade listeners to sign a petition demanding new voting systems for all districts in the United States&#10;• To have listeners laugh at my jokes in the after-dinner speech at the retreat&#10;" title="Speaking Purp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69" y="1700808"/>
            <a:ext cx="5977535" cy="417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5956920" y="4233213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Cengage Learning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834437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General Purposes of Speaking (cont’d)</a:t>
            </a:r>
          </a:p>
        </p:txBody>
      </p:sp>
    </p:spTree>
    <p:extLst>
      <p:ext uri="{BB962C8B-B14F-4D97-AF65-F5344CB8AC3E}">
        <p14:creationId xmlns:p14="http://schemas.microsoft.com/office/powerpoint/2010/main" val="63891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825625"/>
            <a:ext cx="7886700" cy="2323455"/>
          </a:xfrm>
          <a:noFill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 behavioral objective or observable response that indicates you have achieved your communication goal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b="0" dirty="0">
                <a:latin typeface="Verdana" pitchFamily="34" charset="0"/>
              </a:rPr>
              <a:t>“I want to convince my listeners that current gun control policies negatively impact individuals.”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b="0" dirty="0">
                <a:latin typeface="Verdana" pitchFamily="34" charset="0"/>
              </a:rPr>
              <a:t>“I want my audience to understand the screen printing process.”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258561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7950" y="1628800"/>
            <a:ext cx="7664450" cy="1008112"/>
          </a:xfrm>
          <a:noFill/>
        </p:spPr>
        <p:txBody>
          <a:bodyPr/>
          <a:lstStyle/>
          <a:p>
            <a:r>
              <a:rPr lang="en-US" dirty="0"/>
              <a:t>Main idea of an entire speech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Short, precise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Easily remembered</a:t>
            </a:r>
          </a:p>
        </p:txBody>
      </p:sp>
      <p:pic>
        <p:nvPicPr>
          <p:cNvPr id="3074" name="Picture 2" descr="Table 12.2 provides examples of ineffective and effective thesis statements.&#10;Ineffective&#10;• Think twice before you decide you’re for gun control.&#10;• Vegetarianism is a way of life.&#10;• Big business should get breaks.&#10;Effective&#10;• Gun control jeopardizes individuals’ rights and safety.&#10;• Vegetarian diets are healthful and delicious.&#10;• Tax breaks for businesses are good for the economy.&#10;" title="Examples of Thesis Stat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3" y="3157955"/>
            <a:ext cx="6825437" cy="248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6280926" y="4045496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Cengage Learning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4907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able 12.3 provides the steps in planning public speaking.&#10;Step 1: Identify the broad topic. &#10; Example: Education&#10;Step 2: Narrow the topic.&#10; Example: Continuing education&#10;Step 3: Define a general purpose. &#10; Example: To persuade&#10;Step 4: Determine a specific purpose.&#10; Example: To motivate listeners to take courses after graduating from college&#10;Step 5: Develop a thesis statement.&#10; Example: “Taking courses after you graduate can enrich your personal life and your professional success.”&#10;" title="Steps in Planning Public Spe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098291" cy="318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6445283" y="3532447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Cengage Learning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9563" y="413792"/>
            <a:ext cx="8366893" cy="782960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Planning: Step by Step</a:t>
            </a:r>
          </a:p>
        </p:txBody>
      </p:sp>
    </p:spTree>
    <p:extLst>
      <p:ext uri="{BB962C8B-B14F-4D97-AF65-F5344CB8AC3E}">
        <p14:creationId xmlns:p14="http://schemas.microsoft.com/office/powerpoint/2010/main" val="385758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10065</TotalTime>
  <Pages>7</Pages>
  <Words>1119</Words>
  <Application>Microsoft Office PowerPoint</Application>
  <PresentationFormat>On-screen Show (4:3)</PresentationFormat>
  <Paragraphs>284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Leslie Jarmon</dc:creator>
  <cp:lastModifiedBy>win7user</cp:lastModifiedBy>
  <cp:revision>217</cp:revision>
  <cp:lastPrinted>2009-04-22T19:24:48Z</cp:lastPrinted>
  <dcterms:created xsi:type="dcterms:W3CDTF">2009-10-25T14:48:23Z</dcterms:created>
  <dcterms:modified xsi:type="dcterms:W3CDTF">2017-08-15T20:02:55Z</dcterms:modified>
</cp:coreProperties>
</file>